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3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7BE19-FF42-4356-AF0D-0B5F33FE2AF1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A7573-8782-46B5-90CD-A960F1F48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405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26A33-E3B2-4130-AD68-7CAD00C1928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955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5A191-A460-8B94-B369-692EF644A1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FAD856-213A-2E26-4C6B-CCFF258987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5C6F73-15F1-7DFF-42F0-71635E1EC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93DC-1FD9-4CAF-A9BC-5228DF2EDCF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75B16-5EF1-9B9B-DFB3-6E9AA15E2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FCA6A-2778-1F0C-32C0-F289997FB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3B07-B150-43EB-AC9D-90D85802C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448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02D8F-F902-8DF9-9FCB-AF13346C0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C0D1B0-1313-A6B1-91CF-272B956509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F1909-B4BF-0352-2D0E-4D51F9930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93DC-1FD9-4CAF-A9BC-5228DF2EDCF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411F2-AC97-CF27-4B27-02FEA5B32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421E4-B968-B821-3AD9-B58C1B590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3B07-B150-43EB-AC9D-90D85802C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11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A8BFA6-2728-9C9A-C5B3-17369FE450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202E3A-A564-08A1-4FC0-C4BEF55B22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4AA45-534E-FFA0-0566-5BC345547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93DC-1FD9-4CAF-A9BC-5228DF2EDCF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12880-9821-D80A-63C5-C4C4E7B43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0855C-5CE0-097C-F1A8-8F2918F46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3B07-B150-43EB-AC9D-90D85802C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86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ADCBC-A6C6-2CE9-E08E-A3A69897D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C3E33-4CA3-2473-8A4C-EAF9E613D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8747E-364A-7BFD-2B21-E597499A1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93DC-1FD9-4CAF-A9BC-5228DF2EDCF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21956-7C24-23ED-F369-448F9D2E7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03FDB-9940-9C23-FF93-54F0D154B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3B07-B150-43EB-AC9D-90D85802C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544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232B5-2F17-2CA2-9E85-25DC2B382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04B74B-3AB4-5617-27A1-7B83F1327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B38D5-84D3-0EAD-279E-2F389FD3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93DC-1FD9-4CAF-A9BC-5228DF2EDCF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1BA47-2BD7-A906-DB96-35C3BB4C2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E71F1-D753-F946-49D7-BA306F11E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3B07-B150-43EB-AC9D-90D85802C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375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25BE0-062E-2733-C4B8-57F44062C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15FDF-C5CA-CD91-A5C8-6F7248B928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787C3D-9D92-2048-3BFE-A072CF250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B3161-AF5C-C0DF-BB71-21B3EC581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93DC-1FD9-4CAF-A9BC-5228DF2EDCF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24BD4C-ECBE-013D-D190-5F00FB1BD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C2F113-2D10-484B-8EF5-FB6BCA952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3B07-B150-43EB-AC9D-90D85802C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935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FFF25-5D72-2287-4759-32F01589A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073E6-AEDD-3CD1-3A15-187093383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313CC6-4ED4-C9BE-9EF0-16113B06C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6DD74E-2D81-5A9F-DA84-9A682362F1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BEEC50-C9B8-6B53-7C98-C4D2DDD9BB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F0235B-C1CD-75F2-0E45-046154234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93DC-1FD9-4CAF-A9BC-5228DF2EDCF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50B5CA-800D-E6DD-6134-FD2C209C4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E0CE5A-77FF-CB28-FCDA-ACC624D8C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3B07-B150-43EB-AC9D-90D85802C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87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BD574-D25D-317A-9486-DABBF52AC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AFA49E-745F-5D2D-7F1C-8B3EA0A69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93DC-1FD9-4CAF-A9BC-5228DF2EDCF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EE8E75-8EE6-D91C-AE85-0623B0311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4FC7E2-B8B6-7C1E-6F1F-E10A078C4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3B07-B150-43EB-AC9D-90D85802C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865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64B0E1-98A4-0CB4-0EDA-2FFA29F98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93DC-1FD9-4CAF-A9BC-5228DF2EDCF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443EE3-48E3-C07C-DB75-887707684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5AB03D-9956-5CEF-2CCD-6C0E1B8A3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3B07-B150-43EB-AC9D-90D85802C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58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D2C5C-6FBC-8428-4A91-19005CACF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6390D-688C-FC54-FE6C-9744F6AB1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222B45-F9D1-7897-B6F3-CEF9079A53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92AC6-F4E2-3DF7-17C8-14F59D671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93DC-1FD9-4CAF-A9BC-5228DF2EDCF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D0A4FB-A0C5-E0B8-E505-F8E757F0D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55B283-FCA3-6750-5610-66D4746F3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3B07-B150-43EB-AC9D-90D85802C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F3466-C63B-62D9-6424-33D2DCFF7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6627DA-BC13-83D1-D8C5-0FA630882D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9038E5-E561-49E8-AECB-18828FC33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B40913-6608-B1A6-FC71-97813C03D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93DC-1FD9-4CAF-A9BC-5228DF2EDCF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36BF34-F8A2-4637-572E-ABD502109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5AC0BD-E476-CD4C-0793-306B78AC6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3B07-B150-43EB-AC9D-90D85802C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6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CE0704-21C5-FD18-FC61-BB9776037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3518C4-2B76-63ED-8E06-7EEECCBC0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094AA1-94B6-2E8B-7C53-52059FDE8C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93DC-1FD9-4CAF-A9BC-5228DF2EDCF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873785-BC87-B5A9-EBAA-833A1D29D1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AEF5C-6A4B-6EE8-7B6E-3C63D8BA4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E3B07-B150-43EB-AC9D-90D85802C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59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937192" y="72173"/>
            <a:ext cx="2088555" cy="2462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Incident or Employment Action</a:t>
            </a:r>
          </a:p>
        </p:txBody>
      </p:sp>
      <p:cxnSp>
        <p:nvCxnSpPr>
          <p:cNvPr id="36" name="Straight Connector 3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endCxn id="17" idx="0"/>
          </p:cNvCxnSpPr>
          <p:nvPr/>
        </p:nvCxnSpPr>
        <p:spPr bwMode="auto">
          <a:xfrm>
            <a:off x="5981468" y="318393"/>
            <a:ext cx="0" cy="19738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276618" y="515780"/>
            <a:ext cx="1409700" cy="2462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Contact EEO Office</a:t>
            </a:r>
          </a:p>
        </p:txBody>
      </p:sp>
      <p:grpSp>
        <p:nvGrpSpPr>
          <p:cNvPr id="13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315501" y="990600"/>
            <a:ext cx="3331937" cy="400110"/>
            <a:chOff x="2824614" y="1043290"/>
            <a:chExt cx="3299055" cy="40011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9" name="TextBox 18"/>
            <p:cNvSpPr txBox="1"/>
            <p:nvPr/>
          </p:nvSpPr>
          <p:spPr>
            <a:xfrm>
              <a:off x="2824614" y="1043290"/>
              <a:ext cx="1181100" cy="400110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/>
                <a:t>Traditional Counseling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942569" y="1043290"/>
              <a:ext cx="1181100" cy="400110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/>
                <a:t>ADR</a:t>
              </a:r>
            </a:p>
            <a:p>
              <a:pPr algn="ctr"/>
              <a:r>
                <a:rPr lang="en-US" sz="1000" b="1" dirty="0"/>
                <a:t> (Mediation)</a:t>
              </a:r>
            </a:p>
          </p:txBody>
        </p:sp>
      </p:grpSp>
      <p:cxnSp>
        <p:nvCxnSpPr>
          <p:cNvPr id="37" name="Straight Connector 3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endCxn id="19" idx="0"/>
          </p:cNvCxnSpPr>
          <p:nvPr/>
        </p:nvCxnSpPr>
        <p:spPr bwMode="auto">
          <a:xfrm flipH="1">
            <a:off x="4911936" y="762000"/>
            <a:ext cx="1069532" cy="2286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endCxn id="21" idx="0"/>
          </p:cNvCxnSpPr>
          <p:nvPr/>
        </p:nvCxnSpPr>
        <p:spPr bwMode="auto">
          <a:xfrm>
            <a:off x="4911936" y="1397168"/>
            <a:ext cx="1056562" cy="1734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endCxn id="20" idx="0"/>
          </p:cNvCxnSpPr>
          <p:nvPr/>
        </p:nvCxnSpPr>
        <p:spPr bwMode="auto">
          <a:xfrm>
            <a:off x="5981469" y="762000"/>
            <a:ext cx="1069533" cy="2286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endCxn id="21" idx="0"/>
          </p:cNvCxnSpPr>
          <p:nvPr/>
        </p:nvCxnSpPr>
        <p:spPr bwMode="auto">
          <a:xfrm flipH="1">
            <a:off x="5968498" y="1390710"/>
            <a:ext cx="1071236" cy="17989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4538882" y="1570604"/>
            <a:ext cx="2859232" cy="1096396"/>
            <a:chOff x="3676650" y="1456881"/>
            <a:chExt cx="1790700" cy="1096396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2" name="TextBox 21"/>
            <p:cNvSpPr txBox="1"/>
            <p:nvPr/>
          </p:nvSpPr>
          <p:spPr>
            <a:xfrm>
              <a:off x="3676650" y="1879452"/>
              <a:ext cx="1790700" cy="246221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/>
                <a:t>Formal Complaint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676650" y="2307056"/>
              <a:ext cx="1790700" cy="246221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/>
                <a:t>Acceptability Determination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676650" y="1456881"/>
              <a:ext cx="1790700" cy="246221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/>
                <a:t>Notice of Right to File</a:t>
              </a:r>
            </a:p>
          </p:txBody>
        </p:sp>
      </p:grpSp>
      <p:cxnSp>
        <p:nvCxnSpPr>
          <p:cNvPr id="46" name="Straight Connector 4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endCxn id="22" idx="0"/>
          </p:cNvCxnSpPr>
          <p:nvPr/>
        </p:nvCxnSpPr>
        <p:spPr bwMode="auto">
          <a:xfrm>
            <a:off x="5968498" y="1816825"/>
            <a:ext cx="0" cy="17635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 bwMode="auto">
          <a:xfrm>
            <a:off x="5968498" y="2239396"/>
            <a:ext cx="0" cy="17635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23" idx="2"/>
            <a:endCxn id="24" idx="0"/>
          </p:cNvCxnSpPr>
          <p:nvPr/>
        </p:nvCxnSpPr>
        <p:spPr bwMode="auto">
          <a:xfrm flipH="1">
            <a:off x="4348382" y="2667000"/>
            <a:ext cx="1620116" cy="2286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157882" y="2895601"/>
            <a:ext cx="381000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No</a:t>
            </a:r>
          </a:p>
        </p:txBody>
      </p:sp>
      <p:cxnSp>
        <p:nvCxnSpPr>
          <p:cNvPr id="61" name="Straight Connector 6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 bwMode="auto">
          <a:xfrm>
            <a:off x="4348383" y="3141822"/>
            <a:ext cx="1" cy="21097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934499" y="3352801"/>
            <a:ext cx="827769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Dismissal</a:t>
            </a:r>
          </a:p>
        </p:txBody>
      </p:sp>
      <p:cxnSp>
        <p:nvCxnSpPr>
          <p:cNvPr id="116" name="Straight Connector 1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 bwMode="auto">
          <a:xfrm>
            <a:off x="4348382" y="3599021"/>
            <a:ext cx="0" cy="216668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 bwMode="auto">
          <a:xfrm flipH="1" flipV="1">
            <a:off x="4348382" y="5765707"/>
            <a:ext cx="1628648" cy="742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23" idx="2"/>
            <a:endCxn id="25" idx="0"/>
          </p:cNvCxnSpPr>
          <p:nvPr/>
        </p:nvCxnSpPr>
        <p:spPr bwMode="auto">
          <a:xfrm>
            <a:off x="5968498" y="2667000"/>
            <a:ext cx="1656486" cy="2286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398115" y="2895601"/>
            <a:ext cx="453739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Yes</a:t>
            </a:r>
          </a:p>
        </p:txBody>
      </p:sp>
      <p:cxnSp>
        <p:nvCxnSpPr>
          <p:cNvPr id="63" name="Straight Connector 6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 bwMode="auto">
          <a:xfrm>
            <a:off x="7621499" y="3141821"/>
            <a:ext cx="1" cy="21097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134900" y="3352801"/>
            <a:ext cx="980169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Investigation</a:t>
            </a:r>
          </a:p>
        </p:txBody>
      </p:sp>
      <p:cxnSp>
        <p:nvCxnSpPr>
          <p:cNvPr id="64" name="Straight Connector 6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27" idx="2"/>
            <a:endCxn id="29" idx="0"/>
          </p:cNvCxnSpPr>
          <p:nvPr/>
        </p:nvCxnSpPr>
        <p:spPr bwMode="auto">
          <a:xfrm flipH="1">
            <a:off x="6551238" y="3599021"/>
            <a:ext cx="1073746" cy="28673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984953" y="3885760"/>
            <a:ext cx="1132570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Request Hearing</a:t>
            </a:r>
          </a:p>
        </p:txBody>
      </p:sp>
      <p:cxnSp>
        <p:nvCxnSpPr>
          <p:cNvPr id="70" name="Straight Connector 6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29" idx="2"/>
            <a:endCxn id="31" idx="0"/>
          </p:cNvCxnSpPr>
          <p:nvPr/>
        </p:nvCxnSpPr>
        <p:spPr bwMode="auto">
          <a:xfrm>
            <a:off x="6551238" y="4131981"/>
            <a:ext cx="0" cy="53086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981468" y="4662846"/>
            <a:ext cx="1139540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EEOC Hearing</a:t>
            </a:r>
          </a:p>
        </p:txBody>
      </p:sp>
      <p:cxnSp>
        <p:nvCxnSpPr>
          <p:cNvPr id="67" name="Straight Connector 6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27" idx="2"/>
            <a:endCxn id="30" idx="0"/>
          </p:cNvCxnSpPr>
          <p:nvPr/>
        </p:nvCxnSpPr>
        <p:spPr bwMode="auto">
          <a:xfrm>
            <a:off x="7624984" y="3599021"/>
            <a:ext cx="1135292" cy="28673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8150676" y="3885759"/>
            <a:ext cx="1219201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Request Agency Decision</a:t>
            </a:r>
          </a:p>
        </p:txBody>
      </p:sp>
      <p:cxnSp>
        <p:nvCxnSpPr>
          <p:cNvPr id="93" name="Straight Connector 9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31" idx="3"/>
          </p:cNvCxnSpPr>
          <p:nvPr/>
        </p:nvCxnSpPr>
        <p:spPr bwMode="auto">
          <a:xfrm flipV="1">
            <a:off x="7121008" y="4785956"/>
            <a:ext cx="1146460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 bwMode="auto">
          <a:xfrm>
            <a:off x="8267468" y="4785956"/>
            <a:ext cx="0" cy="39564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 bwMode="auto">
          <a:xfrm flipH="1">
            <a:off x="8754966" y="4285870"/>
            <a:ext cx="10621" cy="89573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179885" y="5181601"/>
            <a:ext cx="1139540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Agency Decision</a:t>
            </a:r>
          </a:p>
        </p:txBody>
      </p:sp>
      <p:cxnSp>
        <p:nvCxnSpPr>
          <p:cNvPr id="108" name="Straight Connector 10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 bwMode="auto">
          <a:xfrm>
            <a:off x="6551238" y="5300997"/>
            <a:ext cx="1628190" cy="371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 bwMode="auto">
          <a:xfrm>
            <a:off x="6551239" y="5297283"/>
            <a:ext cx="651" cy="3681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981468" y="5665420"/>
            <a:ext cx="1139540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Appeal - EEOC</a:t>
            </a:r>
          </a:p>
        </p:txBody>
      </p:sp>
      <p:cxnSp>
        <p:nvCxnSpPr>
          <p:cNvPr id="104" name="Straight Connector 10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 bwMode="auto">
          <a:xfrm>
            <a:off x="6557731" y="5911640"/>
            <a:ext cx="651" cy="23869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 bwMode="auto">
          <a:xfrm flipH="1" flipV="1">
            <a:off x="6557730" y="6147242"/>
            <a:ext cx="1628648" cy="742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 bwMode="auto">
          <a:xfrm>
            <a:off x="8747601" y="5427822"/>
            <a:ext cx="4111" cy="59197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8179885" y="6019801"/>
            <a:ext cx="1139540" cy="246221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District Court</a:t>
            </a:r>
          </a:p>
        </p:txBody>
      </p:sp>
      <p:cxnSp>
        <p:nvCxnSpPr>
          <p:cNvPr id="124" name="Straight Connector 1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 bwMode="auto">
          <a:xfrm>
            <a:off x="7398114" y="2116286"/>
            <a:ext cx="1250354" cy="222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27" idx="3"/>
          </p:cNvCxnSpPr>
          <p:nvPr/>
        </p:nvCxnSpPr>
        <p:spPr bwMode="auto">
          <a:xfrm flipV="1">
            <a:off x="8115068" y="3474509"/>
            <a:ext cx="533400" cy="140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 bwMode="auto">
          <a:xfrm>
            <a:off x="8648468" y="2116286"/>
            <a:ext cx="0" cy="135822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3" name="TextBox 13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969793" y="307971"/>
            <a:ext cx="1147731" cy="215444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accent1"/>
                </a:solidFill>
              </a:rPr>
              <a:t>45 calendar days</a:t>
            </a:r>
          </a:p>
        </p:txBody>
      </p:sp>
      <p:sp>
        <p:nvSpPr>
          <p:cNvPr id="134" name="TextBox 13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316367" y="1030034"/>
            <a:ext cx="1147731" cy="215444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accent1"/>
                </a:solidFill>
              </a:rPr>
              <a:t>30 calendar days</a:t>
            </a:r>
          </a:p>
        </p:txBody>
      </p:sp>
      <p:sp>
        <p:nvSpPr>
          <p:cNvPr id="135" name="TextBox 13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541203" y="1030034"/>
            <a:ext cx="1147731" cy="215444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accent1"/>
                </a:solidFill>
              </a:rPr>
              <a:t>90 calendar days</a:t>
            </a:r>
          </a:p>
        </p:txBody>
      </p:sp>
      <p:sp>
        <p:nvSpPr>
          <p:cNvPr id="136" name="TextBox 13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419861" y="765002"/>
            <a:ext cx="1147731" cy="215444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accent1"/>
                </a:solidFill>
              </a:rPr>
              <a:t>Election</a:t>
            </a:r>
          </a:p>
        </p:txBody>
      </p:sp>
      <p:sp>
        <p:nvSpPr>
          <p:cNvPr id="137" name="TextBox 13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951050" y="1789869"/>
            <a:ext cx="1007030" cy="215444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accent1"/>
                </a:solidFill>
              </a:rPr>
              <a:t>15 calendar days</a:t>
            </a:r>
          </a:p>
        </p:txBody>
      </p:sp>
      <p:sp>
        <p:nvSpPr>
          <p:cNvPr id="138" name="TextBox 13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144953" y="2618005"/>
            <a:ext cx="1100147" cy="215444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accent1"/>
                </a:solidFill>
              </a:rPr>
              <a:t>180 calendar days</a:t>
            </a:r>
          </a:p>
        </p:txBody>
      </p:sp>
      <p:sp>
        <p:nvSpPr>
          <p:cNvPr id="139" name="TextBox 1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051002" y="3608760"/>
            <a:ext cx="1147731" cy="215444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accent1"/>
                </a:solidFill>
              </a:rPr>
              <a:t>Election</a:t>
            </a:r>
          </a:p>
        </p:txBody>
      </p:sp>
      <p:sp>
        <p:nvSpPr>
          <p:cNvPr id="140" name="TextBox 13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056777" y="3725991"/>
            <a:ext cx="1147731" cy="215444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accent1"/>
                </a:solidFill>
              </a:rPr>
              <a:t>30 calendar days</a:t>
            </a:r>
          </a:p>
        </p:txBody>
      </p:sp>
      <p:sp>
        <p:nvSpPr>
          <p:cNvPr id="148" name="TextBox 14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653454" y="4590009"/>
            <a:ext cx="1100147" cy="215444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accent1"/>
                </a:solidFill>
              </a:rPr>
              <a:t>60 calendar days</a:t>
            </a:r>
          </a:p>
        </p:txBody>
      </p:sp>
      <p:sp>
        <p:nvSpPr>
          <p:cNvPr id="149" name="TextBox 14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653453" y="5693033"/>
            <a:ext cx="1100147" cy="215444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accent1"/>
                </a:solidFill>
              </a:rPr>
              <a:t>90 calendar days</a:t>
            </a:r>
          </a:p>
        </p:txBody>
      </p:sp>
      <p:sp>
        <p:nvSpPr>
          <p:cNvPr id="150" name="TextBox 14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471910" y="5965016"/>
            <a:ext cx="1100147" cy="215444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accent1"/>
                </a:solidFill>
              </a:rPr>
              <a:t>90 calendar days</a:t>
            </a:r>
          </a:p>
        </p:txBody>
      </p:sp>
      <p:sp>
        <p:nvSpPr>
          <p:cNvPr id="151" name="TextBox 15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284175" y="5570550"/>
            <a:ext cx="1100147" cy="215444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accent1"/>
                </a:solidFill>
              </a:rPr>
              <a:t>30 calendar days</a:t>
            </a:r>
          </a:p>
        </p:txBody>
      </p:sp>
      <p:sp>
        <p:nvSpPr>
          <p:cNvPr id="152" name="Title 151"/>
          <p:cNvSpPr txBox="1">
            <a:spLocks noGrp="1"/>
          </p:cNvSpPr>
          <p:nvPr>
            <p:ph type="title" idx="4294967295"/>
          </p:nvPr>
        </p:nvSpPr>
        <p:spPr>
          <a:xfrm>
            <a:off x="1907269" y="413046"/>
            <a:ext cx="738664" cy="587950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vert270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4572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3600" b="1" dirty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The EEO Complaint Process</a:t>
            </a:r>
          </a:p>
        </p:txBody>
      </p:sp>
    </p:spTree>
    <p:extLst>
      <p:ext uri="{BB962C8B-B14F-4D97-AF65-F5344CB8AC3E}">
        <p14:creationId xmlns:p14="http://schemas.microsoft.com/office/powerpoint/2010/main" val="4235884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78</Words>
  <Application>Microsoft Office PowerPoint</Application>
  <PresentationFormat>Widescreen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The EEO Complaint Process</vt:lpstr>
    </vt:vector>
  </TitlesOfParts>
  <Company>The United States Marine Corps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EEO Complaint Process</dc:title>
  <dc:creator>Golson CIV Cynthia A</dc:creator>
  <cp:lastModifiedBy>Golson CIV Cynthia A</cp:lastModifiedBy>
  <cp:revision>1</cp:revision>
  <dcterms:created xsi:type="dcterms:W3CDTF">2023-06-07T19:59:55Z</dcterms:created>
  <dcterms:modified xsi:type="dcterms:W3CDTF">2024-03-12T13:41:57Z</dcterms:modified>
</cp:coreProperties>
</file>